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1" r:id="rId10"/>
    <p:sldId id="265" r:id="rId11"/>
    <p:sldId id="266" r:id="rId12"/>
  </p:sldIdLst>
  <p:sldSz cx="12192000" cy="6858000"/>
  <p:notesSz cx="9313863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63320-79E1-42B0-825C-5003B83249CE}" v="66" dt="2026-02-13T00:05:24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1" d="100"/>
          <a:sy n="21" d="100"/>
        </p:scale>
        <p:origin x="148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ana Lepule" userId="9405f9ff93cca716" providerId="LiveId" clId="{0BB14D99-BAB0-4605-A7D3-332E71F5A3FC}"/>
    <pc:docChg chg="undo custSel modSld">
      <pc:chgData name="Leiana Lepule" userId="9405f9ff93cca716" providerId="LiveId" clId="{0BB14D99-BAB0-4605-A7D3-332E71F5A3FC}" dt="2026-02-16T20:01:51.674" v="355" actId="27636"/>
      <pc:docMkLst>
        <pc:docMk/>
      </pc:docMkLst>
      <pc:sldChg chg="modSp mod">
        <pc:chgData name="Leiana Lepule" userId="9405f9ff93cca716" providerId="LiveId" clId="{0BB14D99-BAB0-4605-A7D3-332E71F5A3FC}" dt="2026-02-16T20:01:51.674" v="355" actId="27636"/>
        <pc:sldMkLst>
          <pc:docMk/>
          <pc:sldMk cId="1189776082" sldId="256"/>
        </pc:sldMkLst>
        <pc:spChg chg="mod">
          <ac:chgData name="Leiana Lepule" userId="9405f9ff93cca716" providerId="LiveId" clId="{0BB14D99-BAB0-4605-A7D3-332E71F5A3FC}" dt="2026-02-16T20:01:51.674" v="355" actId="27636"/>
          <ac:spMkLst>
            <pc:docMk/>
            <pc:sldMk cId="1189776082" sldId="256"/>
            <ac:spMk id="3" creationId="{C85D74F0-22C1-4519-7BD6-4CFF5488BC29}"/>
          </ac:spMkLst>
        </pc:spChg>
      </pc:sldChg>
      <pc:sldChg chg="setBg">
        <pc:chgData name="Leiana Lepule" userId="9405f9ff93cca716" providerId="LiveId" clId="{0BB14D99-BAB0-4605-A7D3-332E71F5A3FC}" dt="2026-02-13T00:00:15.133" v="153"/>
        <pc:sldMkLst>
          <pc:docMk/>
          <pc:sldMk cId="3213920566" sldId="257"/>
        </pc:sldMkLst>
      </pc:sldChg>
      <pc:sldChg chg="modSp mod">
        <pc:chgData name="Leiana Lepule" userId="9405f9ff93cca716" providerId="LiveId" clId="{0BB14D99-BAB0-4605-A7D3-332E71F5A3FC}" dt="2026-02-16T19:47:02.937" v="333" actId="14100"/>
        <pc:sldMkLst>
          <pc:docMk/>
          <pc:sldMk cId="2314238436" sldId="263"/>
        </pc:sldMkLst>
        <pc:spChg chg="mod">
          <ac:chgData name="Leiana Lepule" userId="9405f9ff93cca716" providerId="LiveId" clId="{0BB14D99-BAB0-4605-A7D3-332E71F5A3FC}" dt="2026-02-16T19:46:20.085" v="315" actId="20577"/>
          <ac:spMkLst>
            <pc:docMk/>
            <pc:sldMk cId="2314238436" sldId="263"/>
            <ac:spMk id="3" creationId="{FB29E3A2-F2F5-7D03-2385-F109C307CE68}"/>
          </ac:spMkLst>
        </pc:spChg>
        <pc:picChg chg="mod">
          <ac:chgData name="Leiana Lepule" userId="9405f9ff93cca716" providerId="LiveId" clId="{0BB14D99-BAB0-4605-A7D3-332E71F5A3FC}" dt="2026-02-16T19:47:02.937" v="333" actId="14100"/>
          <ac:picMkLst>
            <pc:docMk/>
            <pc:sldMk cId="2314238436" sldId="263"/>
            <ac:picMk id="5" creationId="{2BF63B71-A5D9-A6FE-EF07-2A758F54CA97}"/>
          </ac:picMkLst>
        </pc:picChg>
        <pc:picChg chg="mod">
          <ac:chgData name="Leiana Lepule" userId="9405f9ff93cca716" providerId="LiveId" clId="{0BB14D99-BAB0-4605-A7D3-332E71F5A3FC}" dt="2026-02-16T19:46:54.423" v="332" actId="1036"/>
          <ac:picMkLst>
            <pc:docMk/>
            <pc:sldMk cId="2314238436" sldId="263"/>
            <ac:picMk id="7" creationId="{A26B548E-3282-B849-7CA8-15C6BFD8C3FB}"/>
          </ac:picMkLst>
        </pc:picChg>
      </pc:sldChg>
      <pc:sldChg chg="modSp mod">
        <pc:chgData name="Leiana Lepule" userId="9405f9ff93cca716" providerId="LiveId" clId="{0BB14D99-BAB0-4605-A7D3-332E71F5A3FC}" dt="2026-02-13T00:05:17.401" v="220" actId="20577"/>
        <pc:sldMkLst>
          <pc:docMk/>
          <pc:sldMk cId="1726232013" sldId="265"/>
        </pc:sldMkLst>
        <pc:spChg chg="mod">
          <ac:chgData name="Leiana Lepule" userId="9405f9ff93cca716" providerId="LiveId" clId="{0BB14D99-BAB0-4605-A7D3-332E71F5A3FC}" dt="2026-02-13T00:05:17.401" v="220" actId="20577"/>
          <ac:spMkLst>
            <pc:docMk/>
            <pc:sldMk cId="1726232013" sldId="265"/>
            <ac:spMk id="3" creationId="{9B55CFBB-F722-B1E0-C46B-E74B5C5FBC53}"/>
          </ac:spMkLst>
        </pc:spChg>
        <pc:picChg chg="mod">
          <ac:chgData name="Leiana Lepule" userId="9405f9ff93cca716" providerId="LiveId" clId="{0BB14D99-BAB0-4605-A7D3-332E71F5A3FC}" dt="2026-02-08T17:28:29.255" v="91" actId="1037"/>
          <ac:picMkLst>
            <pc:docMk/>
            <pc:sldMk cId="1726232013" sldId="265"/>
            <ac:picMk id="5" creationId="{AAADDCBB-0BEA-BC20-70C2-E3240233BE9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EBBC-6D02-691A-7E01-62B541ABE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E4563-6E98-EB99-052E-1F0636705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E02AA-CA82-E8D2-C66E-11DC5D71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CD1C6-342B-0676-E4EB-371550EA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9DD1-0246-0652-B8CF-1EE1D01E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8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4816-17F5-D0E7-D466-573DE0F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0D434-0A23-6331-B091-B86FA9225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4F1A5-3FA7-5C15-E031-6EC1220A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43B0-5CE5-6FF7-B994-A52763AA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B53D-9C38-BCEA-A909-155E1543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2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7272D-5F4B-EBB4-3829-4D07A5DEC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D7765-82B0-FB8B-67A5-0C1C0D0D7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63E5E-BBA9-4901-331E-BA438A5A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75EC-F458-5986-5B72-8555F47E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2AF56-3AC2-3101-0A49-35C04DC6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9A2A-6490-14B3-0E3F-8FCA205D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CAA86-DCF7-7F0B-426A-BC799627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10F7C-2903-FAB2-4375-77F69A72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29503-0882-A4EE-BAD3-F3E5738F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F62C9-6AD9-4EFD-E50F-62EFE190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2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75E1-0117-8B49-E18A-A906215D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1D34D-7F6C-26EE-DECF-757563A9C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F668B-E396-C8DD-2BC2-56FE8F1F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FD19-A9DE-9ACE-848D-16081203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D3FB3-0EC6-2F7B-235D-EC29AA8E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9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03F0-9CDD-6B28-0A69-5903177C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F67E-9AE1-F3E4-2DC3-50EF1EDC4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92997-EAE0-D5A5-0870-C8DED5A70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01C72-C2CC-A960-4040-6F0D023E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CD5FC-5686-F532-473A-7350C9F4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43C34-86C6-E181-4ABD-C9603794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BFCF-8FB7-388F-FE28-7E1A1A751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95860-EF14-2C10-FB9F-806659AFD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2B8C0-5D4C-6B93-A759-3245FA1CC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307DF-85D6-0163-A032-6CA035222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5EE0E-D702-41EE-FB83-A66699391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AE8BCA-D9C7-C6EC-C3CB-F17D462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7CB2C7-7DE8-F7DE-FD34-626B454C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D7D94-4F79-8CF7-5FC3-47E4A725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7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7DAE-22E3-9493-8A8F-76795C70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BAD39-EB74-4840-2A76-6FF48ECF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1C309-E8C5-4B83-1C86-6D62C43D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B01A6-E719-2D41-15F3-7C81308B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9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7B150-7A4E-32A7-9DD4-51C5DABD1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98D6-0C81-0E79-2D7A-3E24F0E8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C563B-57D0-2F6B-5A87-11CD460A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1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B93E-44F9-D6AE-5042-84448E6F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E41E3-B166-C7EE-9E71-CCFE53279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ED805-5C12-2524-31B5-EFDD01297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E8B62-82BC-6A75-7F8D-FBDBFE77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7248F-08C8-3424-2A50-713F4835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2B330-CE32-2FDA-FA2F-44B56060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B28F-523B-A818-70AE-4F87184C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BF838-5262-EF4E-144B-56D267D01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5D807-DFBD-CCC9-D477-C81F6F816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F1D57-A8B5-7E49-6887-E73AD92D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4953C-90E9-DC3A-7DE0-99AF8BDB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D7497-659E-5AA9-71F9-DD6CA151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12474-7105-1C14-C026-62F12BC3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3DDC3-8FC8-F413-8E15-9828A494C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4D2F5-FDB9-E034-96B7-C1FF8B951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6A149-6D87-4761-BF84-C14E2F6A0C80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7DD1-8D0B-9F38-6A0C-8C93E6123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9D70-9571-D75B-6DC2-68A1CD41B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ECFEDE-FB06-4392-81E7-C3B9EED19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5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298D-678A-1A82-71A5-D174C0F2A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2181"/>
            <a:ext cx="9144000" cy="1339423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latin typeface="Tempus Sans ITC" panose="04020404030D07020202" pitchFamily="82" charset="0"/>
              </a:rPr>
              <a:t>PASIFIKA PIKOPOLO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D74F0-22C1-4519-7BD6-4CFF5488B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0070"/>
            <a:ext cx="9144000" cy="3464153"/>
          </a:xfrm>
          <a:noFill/>
        </p:spPr>
        <p:txBody>
          <a:bodyPr>
            <a:normAutofit/>
          </a:bodyPr>
          <a:lstStyle/>
          <a:p>
            <a:r>
              <a:rPr lang="en-US" sz="4800" b="1" dirty="0">
                <a:latin typeface="Tempus Sans ITC" panose="04020404030D07020202" pitchFamily="82" charset="0"/>
              </a:rPr>
              <a:t>2</a:t>
            </a:r>
            <a:r>
              <a:rPr lang="en-US" sz="4800" b="1" baseline="30000" dirty="0">
                <a:latin typeface="Tempus Sans ITC" panose="04020404030D07020202" pitchFamily="82" charset="0"/>
              </a:rPr>
              <a:t>ND</a:t>
            </a:r>
            <a:r>
              <a:rPr lang="en-US" sz="4800" b="1" dirty="0">
                <a:latin typeface="Tempus Sans ITC" panose="04020404030D07020202" pitchFamily="82" charset="0"/>
              </a:rPr>
              <a:t> ANNUAL</a:t>
            </a:r>
          </a:p>
          <a:p>
            <a:r>
              <a:rPr lang="en-US" sz="4800" b="1" dirty="0">
                <a:latin typeface="Tempus Sans ITC" panose="04020404030D07020202" pitchFamily="82" charset="0"/>
              </a:rPr>
              <a:t>2026 Pickleball Tournament</a:t>
            </a:r>
          </a:p>
          <a:p>
            <a:endParaRPr lang="en-US" sz="4800" b="1" dirty="0">
              <a:latin typeface="Tempus Sans ITC" panose="04020404030D07020202" pitchFamily="82" charset="0"/>
            </a:endParaRPr>
          </a:p>
          <a:p>
            <a:r>
              <a:rPr lang="en-US" sz="4800" b="1" dirty="0">
                <a:latin typeface="Tempus Sans ITC" panose="04020404030D07020202" pitchFamily="82" charset="0"/>
              </a:rPr>
              <a:t>Sponsorship Deck</a:t>
            </a:r>
          </a:p>
        </p:txBody>
      </p:sp>
    </p:spTree>
    <p:extLst>
      <p:ext uri="{BB962C8B-B14F-4D97-AF65-F5344CB8AC3E}">
        <p14:creationId xmlns:p14="http://schemas.microsoft.com/office/powerpoint/2010/main" val="118977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6416-B908-F8DE-A078-4908CCB6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empus Sans ITC" panose="04020404030D07020202" pitchFamily="82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CFBB-F722-B1E0-C46B-E74B5C5FB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8" y="1480457"/>
            <a:ext cx="6664786" cy="4696506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Tempus Sans ITC" panose="04020404030D07020202" pitchFamily="82" charset="0"/>
              </a:rPr>
              <a:t>Choose a sponsorship level</a:t>
            </a:r>
          </a:p>
          <a:p>
            <a:endParaRPr lang="en-US" b="1" dirty="0">
              <a:latin typeface="Tempus Sans ITC" panose="04020404030D07020202" pitchFamily="82" charset="0"/>
            </a:endParaRPr>
          </a:p>
          <a:p>
            <a:r>
              <a:rPr lang="en-US" b="1" dirty="0">
                <a:latin typeface="Tempus Sans ITC" panose="04020404030D07020202" pitchFamily="82" charset="0"/>
              </a:rPr>
              <a:t>Submit logo and brand materials</a:t>
            </a:r>
          </a:p>
          <a:p>
            <a:endParaRPr lang="en-US" b="1" dirty="0">
              <a:latin typeface="Tempus Sans ITC" panose="04020404030D07020202" pitchFamily="82" charset="0"/>
            </a:endParaRPr>
          </a:p>
          <a:p>
            <a:r>
              <a:rPr lang="en-US" b="1" dirty="0">
                <a:latin typeface="Tempus Sans ITC" panose="04020404030D07020202" pitchFamily="82" charset="0"/>
              </a:rPr>
              <a:t>Enjoy tournament day visibility and community impact!</a:t>
            </a:r>
          </a:p>
          <a:p>
            <a:endParaRPr lang="en-US" b="1" dirty="0">
              <a:latin typeface="Tempus Sans ITC" panose="04020404030D07020202" pitchFamily="82" charset="0"/>
            </a:endParaRPr>
          </a:p>
          <a:p>
            <a:r>
              <a:rPr lang="en-US" b="1" dirty="0">
                <a:latin typeface="Tempus Sans ITC" panose="04020404030D07020202" pitchFamily="82" charset="0"/>
              </a:rPr>
              <a:t>Contact us at info@PasifikaPikopolo with:</a:t>
            </a:r>
            <a:br>
              <a:rPr lang="en-US" b="1" dirty="0">
                <a:latin typeface="Tempus Sans ITC" panose="04020404030D07020202" pitchFamily="82" charset="0"/>
              </a:rPr>
            </a:br>
            <a:endParaRPr lang="en-US" b="1" dirty="0">
              <a:latin typeface="Tempus Sans ITC" panose="04020404030D07020202" pitchFamily="82" charset="0"/>
            </a:endParaRPr>
          </a:p>
          <a:p>
            <a:pPr marL="0" indent="0">
              <a:buNone/>
            </a:pPr>
            <a:r>
              <a:rPr lang="en-US" b="1" dirty="0">
                <a:latin typeface="Tempus Sans ITC" panose="04020404030D07020202" pitchFamily="82" charset="0"/>
              </a:rPr>
              <a:t>   Name:</a:t>
            </a:r>
            <a:br>
              <a:rPr lang="en-US" b="1" dirty="0">
                <a:latin typeface="Tempus Sans ITC" panose="04020404030D07020202" pitchFamily="82" charset="0"/>
              </a:rPr>
            </a:br>
            <a:r>
              <a:rPr lang="en-US" b="1" dirty="0">
                <a:latin typeface="Tempus Sans ITC" panose="04020404030D07020202" pitchFamily="82" charset="0"/>
              </a:rPr>
              <a:t>   Email:</a:t>
            </a:r>
            <a:br>
              <a:rPr lang="en-US" b="1" dirty="0">
                <a:latin typeface="Tempus Sans ITC" panose="04020404030D07020202" pitchFamily="82" charset="0"/>
              </a:rPr>
            </a:br>
            <a:r>
              <a:rPr lang="en-US" b="1" dirty="0">
                <a:latin typeface="Tempus Sans ITC" panose="04020404030D07020202" pitchFamily="82" charset="0"/>
              </a:rPr>
              <a:t>   Phone:</a:t>
            </a:r>
          </a:p>
          <a:p>
            <a:pPr marL="0" indent="0">
              <a:buNone/>
            </a:pPr>
            <a:r>
              <a:rPr lang="en-US" b="1" dirty="0">
                <a:latin typeface="Tempus Sans ITC" panose="04020404030D07020202" pitchFamily="82" charset="0"/>
              </a:rPr>
              <a:t>   Sponsorship Level:</a:t>
            </a:r>
          </a:p>
          <a:p>
            <a:endParaRPr lang="en-US" b="1" dirty="0">
              <a:latin typeface="Tempus Sans ITC" panose="04020404030D07020202" pitchFamily="82" charset="0"/>
            </a:endParaRPr>
          </a:p>
          <a:p>
            <a:endParaRPr lang="en-US" dirty="0"/>
          </a:p>
        </p:txBody>
      </p:sp>
      <p:pic>
        <p:nvPicPr>
          <p:cNvPr id="5" name="Picture 4" descr="A poster with a picture of a basket&#10;&#10;AI-generated content may be incorrect.">
            <a:extLst>
              <a:ext uri="{FF2B5EF4-FFF2-40B4-BE49-F238E27FC236}">
                <a16:creationId xmlns:a16="http://schemas.microsoft.com/office/drawing/2014/main" id="{AAADDCBB-0BEA-BC20-70C2-E3240233B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30" y="1905001"/>
            <a:ext cx="5613873" cy="37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3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5DE9-9E66-40C0-B92A-6D2B7CD3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388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latin typeface="Tempus Sans ITC" panose="04020404030D07020202" pitchFamily="82" charset="0"/>
              </a:rPr>
              <a:t>Thank You for Supporting</a:t>
            </a:r>
            <a:br>
              <a:rPr lang="en-US" sz="6000" b="1" dirty="0">
                <a:latin typeface="Tempus Sans ITC" panose="04020404030D07020202" pitchFamily="82" charset="0"/>
              </a:rPr>
            </a:br>
            <a:r>
              <a:rPr lang="en-US" sz="6000" b="1" dirty="0">
                <a:latin typeface="Tempus Sans ITC" panose="04020404030D07020202" pitchFamily="82" charset="0"/>
              </a:rPr>
              <a:t>PASIFIKA PIKOPOLO Community!</a:t>
            </a:r>
            <a:br>
              <a:rPr lang="en-US" sz="8000" b="1" dirty="0">
                <a:latin typeface="Tempus Sans ITC" panose="04020404030D07020202" pitchFamily="82" charset="0"/>
              </a:rPr>
            </a:br>
            <a:endParaRPr lang="en-US" sz="8000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0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69A1-1065-3E7A-9705-0798E101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empus Sans ITC" panose="04020404030D07020202" pitchFamily="82" charset="0"/>
              </a:rPr>
              <a:t>PASIFIKA PIKOPOLO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3CF27-2A2E-3300-095B-C2A7E5D0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8074"/>
            <a:ext cx="8334375" cy="5455626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latin typeface="Tempus Sans ITC" panose="04020404030D07020202" pitchFamily="82" charset="0"/>
              </a:rPr>
              <a:t>Welcome to Pasifika Pikopolo, where our mission is to promote the physical health and well-being of Melanesian, Micronesian, and Polynesian communities through the engaging and dynamic sport of PIKOPOLO (pickleball).</a:t>
            </a:r>
          </a:p>
          <a:p>
            <a:pPr marL="0" indent="0">
              <a:buNone/>
            </a:pPr>
            <a:r>
              <a:rPr lang="en-US" sz="2400" b="1" dirty="0">
                <a:latin typeface="Tempus Sans ITC" panose="04020404030D07020202" pitchFamily="82" charset="0"/>
              </a:rPr>
              <a:t> </a:t>
            </a:r>
          </a:p>
          <a:p>
            <a:r>
              <a:rPr lang="en-US" sz="2400" b="1" dirty="0">
                <a:latin typeface="Tempus Sans ITC" panose="04020404030D07020202" pitchFamily="82" charset="0"/>
              </a:rPr>
              <a:t>TATAU BRAND &amp; Pacific Islander Collective San Diego (PICSD) believe in the power of an active lifestyle to enhance overall health, foster social connections, and promote community spirit. TATAU BRAND &amp; PICSD strive to create a positive impact on our Pacific Islander communities through pickleball. </a:t>
            </a:r>
          </a:p>
          <a:p>
            <a:pPr marL="0" indent="0">
              <a:buNone/>
            </a:pPr>
            <a:r>
              <a:rPr lang="en-US" sz="2400" b="1" dirty="0">
                <a:latin typeface="Tempus Sans ITC" panose="04020404030D07020202" pitchFamily="82" charset="0"/>
              </a:rPr>
              <a:t> </a:t>
            </a:r>
          </a:p>
          <a:p>
            <a:r>
              <a:rPr lang="en-US" sz="2400" b="1" dirty="0">
                <a:latin typeface="Tempus Sans ITC" panose="04020404030D07020202" pitchFamily="82" charset="0"/>
              </a:rPr>
              <a:t>Together, we will uplift each other by building a supportive environment that encourages everyone to participate, get active, and enjoy benefits of PIKOPOLO!</a:t>
            </a:r>
          </a:p>
        </p:txBody>
      </p:sp>
      <p:pic>
        <p:nvPicPr>
          <p:cNvPr id="5" name="Picture 4" descr="A sign on a fence&#10;&#10;AI-generated content may be incorrect.">
            <a:extLst>
              <a:ext uri="{FF2B5EF4-FFF2-40B4-BE49-F238E27FC236}">
                <a16:creationId xmlns:a16="http://schemas.microsoft.com/office/drawing/2014/main" id="{A8D38D08-9E5B-DE96-8AD6-20C38ED16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2157413"/>
            <a:ext cx="3943350" cy="36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0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B118-8AB4-6FDD-2B59-A16B1D98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empus Sans ITC" panose="04020404030D07020202" pitchFamily="82" charset="0"/>
              </a:rPr>
              <a:t>2</a:t>
            </a:r>
            <a:r>
              <a:rPr lang="en-US" b="1" baseline="30000" dirty="0">
                <a:latin typeface="Tempus Sans ITC" panose="04020404030D07020202" pitchFamily="82" charset="0"/>
              </a:rPr>
              <a:t>nd</a:t>
            </a:r>
            <a:r>
              <a:rPr lang="en-US" b="1" dirty="0">
                <a:latin typeface="Tempus Sans ITC" panose="04020404030D07020202" pitchFamily="82" charset="0"/>
              </a:rPr>
              <a:t> Annual Pasifika Pikopolo Tournament</a:t>
            </a:r>
            <a:br>
              <a:rPr lang="en-US" b="1" dirty="0">
                <a:latin typeface="Tempus Sans ITC" panose="04020404030D07020202" pitchFamily="82" charset="0"/>
              </a:rPr>
            </a:br>
            <a:r>
              <a:rPr lang="en-US" sz="2800" b="1" dirty="0">
                <a:latin typeface="Tempus Sans ITC" panose="04020404030D07020202" pitchFamily="82" charset="0"/>
              </a:rPr>
              <a:t>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8F31E-FC21-9B2A-DFE9-6BF27BFED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0359"/>
            <a:ext cx="12192000" cy="2853603"/>
          </a:xfrm>
          <a:noFill/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300" b="1" dirty="0">
                <a:latin typeface="Tempus Sans ITC" panose="04020404030D07020202" pitchFamily="82" charset="0"/>
              </a:rPr>
              <a:t>Community • Fitness • Fun</a:t>
            </a:r>
          </a:p>
          <a:p>
            <a:pPr marL="0" indent="0" algn="ctr">
              <a:buNone/>
            </a:pPr>
            <a:endParaRPr lang="en-US" sz="3600" b="1" dirty="0">
              <a:latin typeface="Tempus Sans ITC" panose="04020404030D07020202" pitchFamily="82" charset="0"/>
            </a:endParaRPr>
          </a:p>
          <a:p>
            <a:r>
              <a:rPr lang="en-US" sz="3200" b="1" u="sng" dirty="0">
                <a:latin typeface="Tempus Sans ITC" panose="04020404030D07020202" pitchFamily="82" charset="0"/>
              </a:rPr>
              <a:t>Date</a:t>
            </a:r>
            <a:r>
              <a:rPr lang="en-US" b="1" dirty="0">
                <a:latin typeface="Tempus Sans ITC" panose="04020404030D07020202" pitchFamily="82" charset="0"/>
              </a:rPr>
              <a:t>: Saturday, June 27, 2026</a:t>
            </a:r>
          </a:p>
          <a:p>
            <a:r>
              <a:rPr lang="en-US" sz="3200" b="1" u="sng" dirty="0">
                <a:latin typeface="Tempus Sans ITC" panose="04020404030D07020202" pitchFamily="82" charset="0"/>
              </a:rPr>
              <a:t>Location</a:t>
            </a:r>
            <a:r>
              <a:rPr lang="en-US" b="1" dirty="0">
                <a:latin typeface="Tempus Sans ITC" panose="04020404030D07020202" pitchFamily="82" charset="0"/>
              </a:rPr>
              <a:t>: Melba Bishop Pickleball Courts, Oceanside, CA</a:t>
            </a:r>
          </a:p>
          <a:p>
            <a:r>
              <a:rPr lang="en-US" sz="3200" b="1" u="sng" dirty="0">
                <a:latin typeface="Tempus Sans ITC" panose="04020404030D07020202" pitchFamily="82" charset="0"/>
              </a:rPr>
              <a:t>Hosted by</a:t>
            </a:r>
            <a:r>
              <a:rPr lang="en-US" b="1" dirty="0">
                <a:latin typeface="Tempus Sans ITC" panose="04020404030D07020202" pitchFamily="82" charset="0"/>
              </a:rPr>
              <a:t>: TATAU BRAND and Pacific Islander Collective San Diego (PICSD)</a:t>
            </a:r>
          </a:p>
          <a:p>
            <a:r>
              <a:rPr lang="en-US" sz="3200" b="1" u="sng" dirty="0">
                <a:latin typeface="Tempus Sans ITC" panose="04020404030D07020202" pitchFamily="82" charset="0"/>
              </a:rPr>
              <a:t>Contact info</a:t>
            </a:r>
            <a:r>
              <a:rPr lang="en-US" b="1" dirty="0">
                <a:latin typeface="Tempus Sans ITC" panose="04020404030D07020202" pitchFamily="82" charset="0"/>
              </a:rPr>
              <a:t>: info@PasifikaPikopolo.com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91C4-5E53-6FC9-5A21-00692A6D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Tempus Sans ITC" panose="04020404030D07020202" pitchFamily="82" charset="0"/>
              </a:rPr>
              <a:t>Why Sponsor this Event?</a:t>
            </a:r>
            <a:endParaRPr lang="en-US" b="1" dirty="0">
              <a:latin typeface="Tempus Sans ITC" panose="04020404030D070202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9E3A2-F2F5-7D03-2385-F109C307C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7229"/>
            <a:ext cx="12192000" cy="3343129"/>
          </a:xfrm>
          <a:noFill/>
        </p:spPr>
        <p:txBody>
          <a:bodyPr>
            <a:normAutofit lnSpcReduction="10000"/>
          </a:bodyPr>
          <a:lstStyle/>
          <a:p>
            <a:pPr algn="ctr"/>
            <a:r>
              <a:rPr lang="en-US" b="1" dirty="0">
                <a:latin typeface="Tempus Sans ITC" panose="04020404030D07020202" pitchFamily="82" charset="0"/>
              </a:rPr>
              <a:t>Your Brand + Community Impact</a:t>
            </a:r>
          </a:p>
          <a:p>
            <a:pPr marL="0" indent="0" algn="ctr">
              <a:buNone/>
            </a:pPr>
            <a:endParaRPr lang="en-US" b="1" dirty="0">
              <a:latin typeface="Tempus Sans ITC" panose="04020404030D07020202" pitchFamily="82" charset="0"/>
            </a:endParaRPr>
          </a:p>
          <a:p>
            <a:r>
              <a:rPr lang="en-US" b="1" dirty="0">
                <a:latin typeface="Tempus Sans ITC" panose="04020404030D07020202" pitchFamily="82" charset="0"/>
              </a:rPr>
              <a:t>Reach not a “Hard to reach” but a “Hardly reached” community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Visibility in a local, active, and family-friendly audience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Positive brand association with health and recreation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Affordable marketing with high visibility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Support community sports and social connection</a:t>
            </a:r>
          </a:p>
          <a:p>
            <a:endParaRPr lang="en-US" dirty="0"/>
          </a:p>
        </p:txBody>
      </p:sp>
      <p:pic>
        <p:nvPicPr>
          <p:cNvPr id="5" name="Picture 4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2BF63B71-A5D9-A6FE-EF07-2A758F54C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74" y="3796135"/>
            <a:ext cx="3925221" cy="3033244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26B548E-3282-B849-7CA8-15C6BFD8C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25" y="4698850"/>
            <a:ext cx="3613624" cy="21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B00-EF80-8DDA-9B56-1837AAD3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empus Sans ITC" panose="04020404030D07020202" pitchFamily="82" charset="0"/>
              </a:rPr>
              <a:t>Who You’ll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A3576-5AF3-2F65-756E-C2785E266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256655" cy="4351338"/>
          </a:xfrm>
          <a:noFill/>
        </p:spPr>
        <p:txBody>
          <a:bodyPr/>
          <a:lstStyle/>
          <a:p>
            <a:r>
              <a:rPr lang="en-US" b="1" u="sng" dirty="0">
                <a:latin typeface="Tempus Sans ITC" panose="04020404030D07020202" pitchFamily="82" charset="0"/>
              </a:rPr>
              <a:t>Players</a:t>
            </a:r>
            <a:r>
              <a:rPr lang="en-US" b="1" dirty="0">
                <a:latin typeface="Tempus Sans ITC" panose="04020404030D07020202" pitchFamily="82" charset="0"/>
              </a:rPr>
              <a:t>: ages Youth to Elders</a:t>
            </a:r>
          </a:p>
          <a:p>
            <a:r>
              <a:rPr lang="en-US" b="1" u="sng" dirty="0">
                <a:latin typeface="Tempus Sans ITC" panose="04020404030D07020202" pitchFamily="82" charset="0"/>
              </a:rPr>
              <a:t>Spectators</a:t>
            </a:r>
            <a:r>
              <a:rPr lang="en-US" b="1" dirty="0">
                <a:latin typeface="Tempus Sans ITC" panose="04020404030D07020202" pitchFamily="82" charset="0"/>
              </a:rPr>
              <a:t>: families, friends, and community members</a:t>
            </a:r>
          </a:p>
          <a:p>
            <a:r>
              <a:rPr lang="en-US" b="1" u="sng" dirty="0">
                <a:latin typeface="Tempus Sans ITC" panose="04020404030D07020202" pitchFamily="82" charset="0"/>
              </a:rPr>
              <a:t>Exposure through</a:t>
            </a:r>
            <a:r>
              <a:rPr lang="en-US" b="1" dirty="0">
                <a:latin typeface="Tempus Sans ITC" panose="04020404030D07020202" pitchFamily="82" charset="0"/>
              </a:rPr>
              <a:t>:</a:t>
            </a:r>
          </a:p>
          <a:p>
            <a:pPr lvl="1"/>
            <a:r>
              <a:rPr lang="en-US" sz="2800" b="1" dirty="0">
                <a:latin typeface="Tempus Sans ITC" panose="04020404030D07020202" pitchFamily="82" charset="0"/>
              </a:rPr>
              <a:t>Social media</a:t>
            </a:r>
          </a:p>
          <a:p>
            <a:pPr lvl="1"/>
            <a:r>
              <a:rPr lang="en-US" sz="2800" b="1" dirty="0">
                <a:latin typeface="Tempus Sans ITC" panose="04020404030D07020202" pitchFamily="82" charset="0"/>
              </a:rPr>
              <a:t>Event signage</a:t>
            </a:r>
          </a:p>
          <a:p>
            <a:pPr lvl="1"/>
            <a:r>
              <a:rPr lang="en-US" sz="2800" b="1" dirty="0">
                <a:latin typeface="Tempus Sans ITC" panose="04020404030D07020202" pitchFamily="82" charset="0"/>
              </a:rPr>
              <a:t>On-site announcements</a:t>
            </a:r>
          </a:p>
          <a:p>
            <a:pPr lvl="1"/>
            <a:r>
              <a:rPr lang="en-US" sz="2800" b="1" dirty="0">
                <a:latin typeface="Tempus Sans ITC" panose="04020404030D07020202" pitchFamily="82" charset="0"/>
              </a:rPr>
              <a:t>“Coconut Wireless” Word-of-mouth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00C7E12-2587-C128-B6A5-5566BA31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30099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F7F8-50B7-C1B9-2511-B35C51DB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latin typeface="Tempus Sans ITC" panose="04020404030D07020202" pitchFamily="82" charset="0"/>
              </a:rPr>
              <a:t>DINK</a:t>
            </a:r>
            <a:br>
              <a:rPr lang="en-US" sz="4900" b="1" dirty="0">
                <a:latin typeface="Tempus Sans ITC" panose="04020404030D07020202" pitchFamily="82" charset="0"/>
              </a:rPr>
            </a:br>
            <a:r>
              <a:rPr lang="en-US" sz="4900" b="1" dirty="0">
                <a:latin typeface="Tempus Sans ITC" panose="04020404030D07020202" pitchFamily="82" charset="0"/>
              </a:rPr>
              <a:t>$500 Sponsorship</a:t>
            </a:r>
            <a:br>
              <a:rPr lang="en-US" b="1" dirty="0">
                <a:latin typeface="Tempus Sans ITC" panose="04020404030D07020202" pitchFamily="82" charset="0"/>
              </a:rPr>
            </a:br>
            <a:r>
              <a:rPr lang="en-US" sz="2700" b="1" dirty="0">
                <a:latin typeface="Tempus Sans ITC" panose="04020404030D07020202" pitchFamily="82" charset="0"/>
              </a:rPr>
              <a:t>Great Entry-Level Visibility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8D88-723B-D75E-2A7C-58339BBA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3072" cy="4351338"/>
          </a:xfrm>
          <a:noFill/>
        </p:spPr>
        <p:txBody>
          <a:bodyPr/>
          <a:lstStyle/>
          <a:p>
            <a:endParaRPr lang="en-US" dirty="0"/>
          </a:p>
          <a:p>
            <a:r>
              <a:rPr lang="en-US" b="1" dirty="0">
                <a:latin typeface="Tempus Sans ITC" panose="04020404030D07020202" pitchFamily="82" charset="0"/>
              </a:rPr>
              <a:t>Logo on event banner (shared placement)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Logo on event website &amp; social media posts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Verbal thank-you during opening or closing announcements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playing tennis on a tennis court&#10;&#10;AI-generated content may be incorrect.">
            <a:extLst>
              <a:ext uri="{FF2B5EF4-FFF2-40B4-BE49-F238E27FC236}">
                <a16:creationId xmlns:a16="http://schemas.microsoft.com/office/drawing/2014/main" id="{ABE83DCE-99BD-3617-6F00-B53C6BEA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01" y="1492858"/>
            <a:ext cx="3333345" cy="50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FFBE-7FA1-9F82-8ED2-5D9A827D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91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latin typeface="Tempus Sans ITC" panose="04020404030D07020202" pitchFamily="82" charset="0"/>
              </a:rPr>
              <a:t>DROP</a:t>
            </a:r>
            <a:br>
              <a:rPr lang="en-US" sz="4900" b="1" dirty="0">
                <a:latin typeface="Tempus Sans ITC" panose="04020404030D07020202" pitchFamily="82" charset="0"/>
              </a:rPr>
            </a:br>
            <a:r>
              <a:rPr lang="en-US" sz="4900" b="1" dirty="0">
                <a:latin typeface="Tempus Sans ITC" panose="04020404030D07020202" pitchFamily="82" charset="0"/>
              </a:rPr>
              <a:t>$1,000 Sponsorship</a:t>
            </a:r>
            <a:br>
              <a:rPr lang="en-US" b="1" dirty="0">
                <a:latin typeface="Tempus Sans ITC" panose="04020404030D07020202" pitchFamily="82" charset="0"/>
              </a:rPr>
            </a:br>
            <a:r>
              <a:rPr lang="en-US" sz="2700" b="1" dirty="0">
                <a:latin typeface="Tempus Sans ITC" panose="04020404030D07020202" pitchFamily="82" charset="0"/>
              </a:rPr>
              <a:t>Enhanced Brand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D52F4-7750-9823-3B21-C22D3102B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3034" cy="4351338"/>
          </a:xfrm>
          <a:noFill/>
        </p:spPr>
        <p:txBody>
          <a:bodyPr/>
          <a:lstStyle/>
          <a:p>
            <a:endParaRPr lang="en-US" dirty="0"/>
          </a:p>
          <a:p>
            <a:r>
              <a:rPr lang="en-US" b="1" dirty="0">
                <a:latin typeface="Tempus Sans ITC" panose="04020404030D07020202" pitchFamily="82" charset="0"/>
              </a:rPr>
              <a:t>Includes all DINK benefits, plus: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Larger logo placement on event banner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1 dedicated social media post highlighting your business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Option to include promotional items in player swag bags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playing tennis on a tennis court&#10;&#10;AI-generated content may be incorrect.">
            <a:extLst>
              <a:ext uri="{FF2B5EF4-FFF2-40B4-BE49-F238E27FC236}">
                <a16:creationId xmlns:a16="http://schemas.microsoft.com/office/drawing/2014/main" id="{DCF89C15-7E93-02F5-38A8-3E5D44D1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41" y="2498641"/>
            <a:ext cx="4507959" cy="300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48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A306-8C51-D2EA-7051-374D1D356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29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latin typeface="Tempus Sans ITC" panose="04020404030D07020202" pitchFamily="82" charset="0"/>
              </a:rPr>
              <a:t>DRIVE</a:t>
            </a:r>
            <a:br>
              <a:rPr lang="en-US" sz="4900" b="1" dirty="0">
                <a:latin typeface="Tempus Sans ITC" panose="04020404030D07020202" pitchFamily="82" charset="0"/>
              </a:rPr>
            </a:br>
            <a:r>
              <a:rPr lang="en-US" sz="4900" b="1" dirty="0">
                <a:latin typeface="Tempus Sans ITC" panose="04020404030D07020202" pitchFamily="82" charset="0"/>
              </a:rPr>
              <a:t>$1,500 Sponsorship</a:t>
            </a:r>
            <a:br>
              <a:rPr lang="en-US" b="1" dirty="0">
                <a:latin typeface="Tempus Sans ITC" panose="04020404030D07020202" pitchFamily="82" charset="0"/>
              </a:rPr>
            </a:br>
            <a:r>
              <a:rPr lang="en-US" sz="2700" b="1" dirty="0">
                <a:latin typeface="Tempus Sans ITC" panose="04020404030D07020202" pitchFamily="82" charset="0"/>
              </a:rPr>
              <a:t>Premier Event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7065-08D7-AFA2-AE4F-C94C87939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67472" cy="4351338"/>
          </a:xfrm>
          <a:noFill/>
        </p:spPr>
        <p:txBody>
          <a:bodyPr/>
          <a:lstStyle/>
          <a:p>
            <a:endParaRPr lang="en-US" dirty="0"/>
          </a:p>
          <a:p>
            <a:r>
              <a:rPr lang="en-US" b="1" dirty="0">
                <a:latin typeface="Tempus Sans ITC" panose="04020404030D07020202" pitchFamily="82" charset="0"/>
              </a:rPr>
              <a:t>Includes all DROP benefits, plus: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Top logo placement on all event materials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Multiple verbal mentions throughout the event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Opportunity to sponsor a court (signage included)</a:t>
            </a:r>
          </a:p>
          <a:p>
            <a:r>
              <a:rPr lang="en-US" b="1" dirty="0">
                <a:latin typeface="Tempus Sans ITC" panose="04020404030D07020202" pitchFamily="82" charset="0"/>
              </a:rPr>
              <a:t>Featured spotlight on social media before and after the event</a:t>
            </a:r>
          </a:p>
        </p:txBody>
      </p:sp>
      <p:pic>
        <p:nvPicPr>
          <p:cNvPr id="5" name="Picture 4" descr="A person playing tennis on a court&#10;&#10;AI-generated content may be incorrect.">
            <a:extLst>
              <a:ext uri="{FF2B5EF4-FFF2-40B4-BE49-F238E27FC236}">
                <a16:creationId xmlns:a16="http://schemas.microsoft.com/office/drawing/2014/main" id="{9FE89E23-281A-7E19-4D5B-5F76A278E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81" y="1570916"/>
            <a:ext cx="3070698" cy="46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B97A-E0B3-5912-54AF-018E9497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empus Sans ITC" panose="04020404030D07020202" pitchFamily="82" charset="0"/>
              </a:rPr>
              <a:t>In-Kind Sponsorship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5F2F1-2EF7-D4A7-0233-ADFC9D3DD09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b="1" dirty="0">
                <a:latin typeface="Tempus Sans ITC" panose="04020404030D07020202" pitchFamily="82" charset="0"/>
              </a:rPr>
              <a:t>By offering in-kind support, sponsors can provide essential resources that directly contribute to the success of our Pasifika Pikopolo Tournament. We are happy to accept in-kind sponsorships in the form of goods, services, or expertise. Please reach out to our contact below to discuss this sponsorship opportunity.</a:t>
            </a:r>
          </a:p>
          <a:p>
            <a:endParaRPr lang="en-US" b="1" dirty="0">
              <a:latin typeface="Tempus Sans ITC" panose="04020404030D07020202" pitchFamily="82" charset="0"/>
            </a:endParaRPr>
          </a:p>
          <a:p>
            <a:r>
              <a:rPr lang="en-US" b="1" dirty="0">
                <a:latin typeface="Tempus Sans ITC" panose="04020404030D07020202" pitchFamily="82" charset="0"/>
              </a:rPr>
              <a:t>Contact info: info@PasifikaPikopolo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53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12784</TotalTime>
  <Words>496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Tempus Sans ITC</vt:lpstr>
      <vt:lpstr>Office Theme</vt:lpstr>
      <vt:lpstr>PASIFIKA PIKOPOLO</vt:lpstr>
      <vt:lpstr>PASIFIKA PIKOPOLO</vt:lpstr>
      <vt:lpstr>2nd Annual Pasifika Pikopolo Tournament 2026</vt:lpstr>
      <vt:lpstr>Why Sponsor this Event?</vt:lpstr>
      <vt:lpstr>Who You’ll Reach</vt:lpstr>
      <vt:lpstr>DINK $500 Sponsorship Great Entry-Level Visibility</vt:lpstr>
      <vt:lpstr>DROP $1,000 Sponsorship Enhanced Brand Exposure</vt:lpstr>
      <vt:lpstr>DRIVE $1,500 Sponsorship Premier Event Partners</vt:lpstr>
      <vt:lpstr>In-Kind Sponsorship</vt:lpstr>
      <vt:lpstr>Next Steps</vt:lpstr>
      <vt:lpstr>Thank You for Supporting PASIFIKA PIKOPOLO Community!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Leiana Lepule</dc:creator>
  <cp:lastModifiedBy>Louie Tufaga</cp:lastModifiedBy>
  <cp:revision>4</cp:revision>
  <cp:lastPrinted>2026-01-11T05:10:58Z</cp:lastPrinted>
  <dcterms:created xsi:type="dcterms:W3CDTF">2025-12-21T22:05:08Z</dcterms:created>
  <dcterms:modified xsi:type="dcterms:W3CDTF">2026-03-13T08:47:23Z</dcterms:modified>
</cp:coreProperties>
</file>